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4" autoAdjust="0"/>
    <p:restoredTop sz="94660"/>
  </p:normalViewPr>
  <p:slideViewPr>
    <p:cSldViewPr>
      <p:cViewPr varScale="1">
        <p:scale>
          <a:sx n="65" d="100"/>
          <a:sy n="65" d="100"/>
        </p:scale>
        <p:origin x="-150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08F1C-FFC0-441A-B2F3-80C7B2D6A559}" type="datetimeFigureOut">
              <a:rPr lang="ru-RU" smtClean="0"/>
              <a:pPr/>
              <a:t>01.10.2013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ECAD0-556C-43AB-B7D4-89B96D55E091}"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F:\&#1053;&#1086;&#1074;&#1072;&#1103;%20&#1087;&#1072;&#1087;&#1082;&#1072;%20(4)\lllll.wa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3"/>
          <a:srcRect/>
          <a:stretch>
            <a:fillRect/>
          </a:stretch>
        </p:blipFill>
        <p:spPr bwMode="auto">
          <a:xfrm>
            <a:off x="2357422" y="1357298"/>
            <a:ext cx="3929063" cy="3328988"/>
          </a:xfrm>
          <a:prstGeom prst="rect">
            <a:avLst/>
          </a:prstGeom>
          <a:noFill/>
          <a:ln w="9525">
            <a:noFill/>
            <a:miter lim="800000"/>
            <a:headEnd/>
            <a:tailEnd/>
          </a:ln>
        </p:spPr>
      </p:pic>
      <p:sp>
        <p:nvSpPr>
          <p:cNvPr id="2" name="Заголовок 1"/>
          <p:cNvSpPr>
            <a:spLocks noGrp="1"/>
          </p:cNvSpPr>
          <p:nvPr>
            <p:ph type="ctrTitle"/>
          </p:nvPr>
        </p:nvSpPr>
        <p:spPr>
          <a:xfrm>
            <a:off x="642910" y="142852"/>
            <a:ext cx="7958166" cy="1743086"/>
          </a:xfrm>
        </p:spPr>
        <p:txBody>
          <a:bodyPr>
            <a:normAutofit/>
          </a:bodyPr>
          <a:lstStyle/>
          <a:p>
            <a:r>
              <a:rPr lang="ru-RU" sz="7200" i="1" dirty="0" smtClean="0">
                <a:effectLst>
                  <a:outerShdw blurRad="38100" dist="38100" dir="2700000" algn="tl">
                    <a:srgbClr val="000000">
                      <a:alpha val="43137"/>
                    </a:srgbClr>
                  </a:outerShdw>
                </a:effectLst>
              </a:rPr>
              <a:t>Здоровое питание</a:t>
            </a:r>
            <a:endParaRPr lang="ru-RU" sz="7200"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57290" y="5105400"/>
            <a:ext cx="6400800" cy="1752600"/>
          </a:xfrm>
        </p:spPr>
        <p:txBody>
          <a:bodyPr/>
          <a:lstStyle/>
          <a:p>
            <a:r>
              <a:rPr lang="ru-RU" b="1" dirty="0" smtClean="0">
                <a:solidFill>
                  <a:schemeClr val="tx1"/>
                </a:solidFill>
              </a:rPr>
              <a:t>Человек есть то, что он ест.</a:t>
            </a:r>
          </a:p>
          <a:p>
            <a:r>
              <a:rPr lang="ru-RU" dirty="0" smtClean="0"/>
              <a:t>                                               </a:t>
            </a:r>
            <a:r>
              <a:rPr lang="ru-RU" b="1" dirty="0" smtClean="0">
                <a:solidFill>
                  <a:schemeClr val="tx1"/>
                </a:solidFill>
              </a:rPr>
              <a:t>Г.Гейне</a:t>
            </a:r>
            <a:endParaRPr lang="ru-RU" b="1" dirty="0">
              <a:solidFill>
                <a:schemeClr val="tx1"/>
              </a:solidFill>
            </a:endParaRPr>
          </a:p>
        </p:txBody>
      </p:sp>
      <p:pic>
        <p:nvPicPr>
          <p:cNvPr id="5" name="lllll.wav">
            <a:hlinkClick r:id="" action="ppaction://media"/>
          </p:cNvPr>
          <p:cNvPicPr>
            <a:picLocks noRot="1" noChangeAspect="1"/>
          </p:cNvPicPr>
          <p:nvPr>
            <a:audioFile r:link="rId1"/>
          </p:nvPr>
        </p:nvPicPr>
        <p:blipFill>
          <a:blip r:embed="rId4"/>
          <a:stretch>
            <a:fillRect/>
          </a:stretch>
        </p:blipFill>
        <p:spPr>
          <a:xfrm>
            <a:off x="357158" y="428604"/>
            <a:ext cx="304800" cy="304800"/>
          </a:xfrm>
          <a:prstGeom prst="rect">
            <a:avLst/>
          </a:prstGeom>
        </p:spPr>
      </p:pic>
    </p:spTree>
  </p:cSld>
  <p:clrMapOvr>
    <a:masterClrMapping/>
  </p:clrMapOvr>
  <p:transition spd="med" advClick="0" advTm="75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четвертое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20000"/>
          </a:bodyPr>
          <a:lstStyle/>
          <a:p>
            <a:pPr>
              <a:buNone/>
            </a:pPr>
            <a:r>
              <a:rPr lang="ru-RU" b="1" i="1" dirty="0" smtClean="0"/>
              <a:t>Не забывайте о воде. </a:t>
            </a:r>
          </a:p>
          <a:p>
            <a:pPr>
              <a:buNone/>
            </a:pPr>
            <a:r>
              <a:rPr lang="ru-RU" dirty="0" smtClean="0"/>
              <a:t>     Лучше всего пить чистую воду, можно добавить сок лимона. Такая вода лучше утоляет жажду и не приносит  вреда нашему организму. Красители, консерванты, содержащиеся в сладкой газированной воде являются не лучшими нашими друзьями. Помните, что один стакан такой воды содержит от 100 до 150 ккал.                                Утром, натощак, очень хорошо выпивать один стакан воды с двумя столовыми ложками яблочного уксуса и одной чайной ложкой меда. Такой напиток помогает нормализовать процесс пищеварения.</a:t>
            </a:r>
            <a:endParaRPr lang="ru-RU" dirty="0"/>
          </a:p>
        </p:txBody>
      </p:sp>
    </p:spTree>
  </p:cSld>
  <p:clrMapOvr>
    <a:masterClrMapping/>
  </p:clrMapOvr>
  <p:transition spd="med" advClick="0" advTm="18157">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пятое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10000"/>
          </a:bodyPr>
          <a:lstStyle/>
          <a:p>
            <a:pPr>
              <a:buNone/>
            </a:pPr>
            <a:r>
              <a:rPr lang="ru-RU" b="1" i="1" dirty="0" smtClean="0"/>
              <a:t>Движение — жизнь.</a:t>
            </a:r>
          </a:p>
          <a:p>
            <a:pPr>
              <a:buNone/>
            </a:pPr>
            <a:r>
              <a:rPr lang="ru-RU" dirty="0" smtClean="0"/>
              <a:t>    Побольше двигайтесь. Любой вид спорта, фитнес, шейпинг, плаванье. Нет времени или возможности, тогда вместо поездки на автобусе пройдись пару остановок пешком. Даже одна пешая прогулка по городу способна избавить вас от 360 ккал, только ходить надо быстрым, спортивным шагом. А вот один час метаний по магазинам и бутикам лишит от 200 до 250 ккал.</a:t>
            </a:r>
            <a:endParaRPr lang="ru-RU" dirty="0"/>
          </a:p>
        </p:txBody>
      </p:sp>
    </p:spTree>
  </p:cSld>
  <p:clrMapOvr>
    <a:masterClrMapping/>
  </p:clrMapOvr>
  <p:transition spd="med" advClick="0" advTm="14891">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шестое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lnSpcReduction="10000"/>
          </a:bodyPr>
          <a:lstStyle/>
          <a:p>
            <a:pPr>
              <a:buNone/>
            </a:pPr>
            <a:r>
              <a:rPr lang="ru-RU" b="1" i="1" dirty="0" smtClean="0"/>
              <a:t>Никогда не ешьте сидя перед телевизором или компьютером. </a:t>
            </a:r>
          </a:p>
          <a:p>
            <a:pPr>
              <a:buNone/>
            </a:pPr>
            <a:r>
              <a:rPr lang="ru-RU" dirty="0" smtClean="0"/>
              <a:t>    В такие моменты, говорят можно слона съесть и не заменить. Дело в том, что мозг сконцентрирован на восприятии информации и подать сигнал, что организм уже насытился не сможет. В результате: переедание, тяжесть в животе и лишние килограммы</a:t>
            </a:r>
            <a:endParaRPr lang="ru-RU" dirty="0"/>
          </a:p>
        </p:txBody>
      </p:sp>
    </p:spTree>
  </p:cSld>
  <p:clrMapOvr>
    <a:masterClrMapping/>
  </p:clrMapOvr>
  <p:transition spd="med" advClick="0" advTm="11937">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3810000" cy="28575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643438" y="857232"/>
            <a:ext cx="4286250" cy="28575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седьмое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57158" y="3089267"/>
            <a:ext cx="7329510" cy="3554443"/>
          </a:xfrm>
        </p:spPr>
        <p:txBody>
          <a:bodyPr>
            <a:normAutofit fontScale="92500" lnSpcReduction="10000"/>
          </a:bodyPr>
          <a:lstStyle/>
          <a:p>
            <a:pPr>
              <a:buNone/>
            </a:pPr>
            <a:r>
              <a:rPr lang="ru-RU" b="1" i="1" dirty="0" smtClean="0"/>
              <a:t>Научитесь заменять привычные продукты на менее калорийные и более полезные. </a:t>
            </a:r>
          </a:p>
          <a:p>
            <a:pPr>
              <a:buNone/>
            </a:pPr>
            <a:r>
              <a:rPr lang="ru-RU" dirty="0" smtClean="0"/>
              <a:t>Например: сахар можно заменить медом, жирную сметану - натуральным йогуртом, подсолнечное масло — оливковым. Больше пользы и меньше калорий.</a:t>
            </a:r>
            <a:endParaRPr lang="ru-RU" dirty="0"/>
          </a:p>
        </p:txBody>
      </p:sp>
    </p:spTree>
  </p:cSld>
  <p:clrMapOvr>
    <a:masterClrMapping/>
  </p:clrMapOvr>
  <p:transition spd="med" advClick="0" advTm="11953">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восьмое </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a:buNone/>
            </a:pPr>
            <a:r>
              <a:rPr lang="ru-RU" b="1" i="1" dirty="0" smtClean="0"/>
              <a:t>Уменьшайте порции.</a:t>
            </a:r>
            <a:endParaRPr lang="ru-RU" b="1" i="1" dirty="0"/>
          </a:p>
        </p:txBody>
      </p:sp>
      <p:pic>
        <p:nvPicPr>
          <p:cNvPr id="4" name="Содержимое 3"/>
          <p:cNvPicPr>
            <a:picLocks noChangeAspect="1" noChangeArrowheads="1"/>
          </p:cNvPicPr>
          <p:nvPr/>
        </p:nvPicPr>
        <p:blipFill>
          <a:blip r:embed="rId2"/>
          <a:srcRect/>
          <a:stretch>
            <a:fillRect/>
          </a:stretch>
        </p:blipFill>
        <p:spPr bwMode="auto">
          <a:xfrm>
            <a:off x="4429124" y="2143116"/>
            <a:ext cx="3638550" cy="4210050"/>
          </a:xfrm>
          <a:prstGeom prst="rect">
            <a:avLst/>
          </a:prstGeom>
          <a:noFill/>
          <a:ln w="9525">
            <a:noFill/>
            <a:miter lim="800000"/>
            <a:headEnd/>
            <a:tailEnd/>
          </a:ln>
        </p:spPr>
      </p:pic>
    </p:spTree>
  </p:cSld>
  <p:clrMapOvr>
    <a:masterClrMapping/>
  </p:clrMapOvr>
  <p:transition spd="med" advClick="0" advTm="8078">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noChangeArrowheads="1"/>
          </p:cNvPicPr>
          <p:nvPr/>
        </p:nvPicPr>
        <p:blipFill>
          <a:blip r:embed="rId2"/>
          <a:srcRect/>
          <a:stretch>
            <a:fillRect/>
          </a:stretch>
        </p:blipFill>
        <p:spPr bwMode="auto">
          <a:xfrm>
            <a:off x="6143636" y="4714875"/>
            <a:ext cx="2857500" cy="2143125"/>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девятое</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0000" lnSpcReduction="20000"/>
          </a:bodyPr>
          <a:lstStyle/>
          <a:p>
            <a:pPr>
              <a:buNone/>
            </a:pPr>
            <a:r>
              <a:rPr lang="ru-RU" b="1" i="1" dirty="0" smtClean="0"/>
              <a:t>Замените обычный хлеб на зерновой. </a:t>
            </a:r>
          </a:p>
          <a:p>
            <a:pPr>
              <a:buNone/>
            </a:pPr>
            <a:r>
              <a:rPr lang="ru-RU" dirty="0" smtClean="0"/>
              <a:t>      Исключение хлеба полностью из своего рациона — ошибка большинства худеющих. Лишая себя этого важного продукта, вы тем самым лишаетесь  многих питательных веществ. Белки, углеводы, витамины и минеральные соединения, соли кальция, железа и фосфора поступают в наш организм благодаря обычному хлебу.</a:t>
            </a:r>
          </a:p>
          <a:p>
            <a:pPr>
              <a:buNone/>
            </a:pPr>
            <a:r>
              <a:rPr lang="ru-RU" dirty="0" smtClean="0"/>
              <a:t>      Для худеющих достаточно заменить такой хлеб на зерновой или грубого помола. Он богат пищевыми волокнами, которые будут стимулировать пищеварение, к тому же обладают незначительной усвояемостью. Также потребление зернового хлеба  будет способствовать очищению организма от солей тяжелых металлов и нитратов.</a:t>
            </a:r>
            <a:endParaRPr lang="ru-RU" dirty="0"/>
          </a:p>
        </p:txBody>
      </p:sp>
    </p:spTree>
  </p:cSld>
  <p:clrMapOvr>
    <a:masterClrMapping/>
  </p:clrMapOvr>
  <p:transition spd="med" advClick="0" advTm="20891">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десятое</a:t>
            </a:r>
            <a:br>
              <a:rPr lang="ru-RU" b="1"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buNone/>
            </a:pPr>
            <a:r>
              <a:rPr lang="ru-RU" b="1" dirty="0" smtClean="0"/>
              <a:t>Не будь рабой правил.</a:t>
            </a:r>
          </a:p>
          <a:p>
            <a:pPr>
              <a:buNone/>
            </a:pPr>
            <a:r>
              <a:rPr lang="ru-RU" dirty="0" smtClean="0"/>
              <a:t> Иногда надо позволять себе сладкое, жирное и мучное хотя бы для того, чтобы вам не надоело здоровое питание! </a:t>
            </a:r>
          </a:p>
          <a:p>
            <a:endParaRPr lang="ru-RU" dirty="0" smtClean="0"/>
          </a:p>
        </p:txBody>
      </p:sp>
      <p:pic>
        <p:nvPicPr>
          <p:cNvPr id="1027" name="Picture 3"/>
          <p:cNvPicPr>
            <a:picLocks noChangeAspect="1" noChangeArrowheads="1"/>
          </p:cNvPicPr>
          <p:nvPr/>
        </p:nvPicPr>
        <p:blipFill>
          <a:blip r:embed="rId2"/>
          <a:srcRect/>
          <a:stretch>
            <a:fillRect/>
          </a:stretch>
        </p:blipFill>
        <p:spPr bwMode="auto">
          <a:xfrm>
            <a:off x="5429256" y="4143375"/>
            <a:ext cx="3429000" cy="2714625"/>
          </a:xfrm>
          <a:prstGeom prst="rect">
            <a:avLst/>
          </a:prstGeom>
          <a:noFill/>
          <a:ln w="9525">
            <a:noFill/>
            <a:miter lim="800000"/>
            <a:headEnd/>
            <a:tailEnd/>
          </a:ln>
          <a:effectLst/>
        </p:spPr>
      </p:pic>
    </p:spTree>
  </p:cSld>
  <p:clrMapOvr>
    <a:masterClrMapping/>
  </p:clrMapOvr>
  <p:transition spd="med" advClick="0" advTm="6781">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2"/>
          <a:srcRect/>
          <a:stretch>
            <a:fillRect/>
          </a:stretch>
        </p:blipFill>
        <p:spPr bwMode="auto">
          <a:xfrm>
            <a:off x="0" y="0"/>
            <a:ext cx="2500298" cy="321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Витамины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214546" y="3214686"/>
            <a:ext cx="6472254" cy="2911477"/>
          </a:xfrm>
        </p:spPr>
        <p:txBody>
          <a:bodyPr>
            <a:normAutofit fontScale="77500" lnSpcReduction="20000"/>
          </a:bodyPr>
          <a:lstStyle/>
          <a:p>
            <a:r>
              <a:rPr lang="ru-RU" dirty="0" smtClean="0"/>
              <a:t>Без витаминов  в организме не функционирует ни одна система. Многие болезни, которыми в разные времена страдала большая часть человечества, были вызваны недостатком витаминов. У каждого витамина есть свои особенности и задачи в отношении воздействия на организм человека.</a:t>
            </a:r>
            <a:endParaRPr lang="ru-RU" dirty="0"/>
          </a:p>
        </p:txBody>
      </p:sp>
    </p:spTree>
  </p:cSld>
  <p:clrMapOvr>
    <a:masterClrMapping/>
  </p:clrMapOvr>
  <p:transition spd="med" advClick="0" advTm="13688">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fontScale="90000"/>
          </a:bodyPr>
          <a:lstStyle/>
          <a:p>
            <a:r>
              <a:rPr lang="ru-RU" b="1" dirty="0" smtClean="0"/>
              <a:t>Все витамины</a:t>
            </a:r>
            <a:endParaRPr lang="ru-RU" b="1" dirty="0"/>
          </a:p>
        </p:txBody>
      </p:sp>
      <p:sp>
        <p:nvSpPr>
          <p:cNvPr id="3" name="Содержимое 2"/>
          <p:cNvSpPr>
            <a:spLocks noGrp="1"/>
          </p:cNvSpPr>
          <p:nvPr>
            <p:ph idx="1"/>
          </p:nvPr>
        </p:nvSpPr>
        <p:spPr>
          <a:xfrm>
            <a:off x="457200" y="714356"/>
            <a:ext cx="8229600" cy="5411807"/>
          </a:xfrm>
        </p:spPr>
        <p:txBody>
          <a:bodyPr>
            <a:noAutofit/>
          </a:bodyPr>
          <a:lstStyle/>
          <a:p>
            <a:pPr>
              <a:spcBef>
                <a:spcPts val="0"/>
              </a:spcBef>
            </a:pPr>
            <a:r>
              <a:rPr lang="ru-RU" sz="2000" b="1" dirty="0" smtClean="0"/>
              <a:t>Витамин А </a:t>
            </a:r>
            <a:r>
              <a:rPr lang="ru-RU" sz="2000" dirty="0" smtClean="0"/>
              <a:t>— содержится в рыбе, морепродуктах, абрикосах, печени. Он обеспечивает нормальное состояние кожи и слизистых оболочек, улучшает зрение, улучшает сопротивляемость организма в целом. </a:t>
            </a:r>
          </a:p>
          <a:p>
            <a:pPr>
              <a:spcBef>
                <a:spcPts val="0"/>
              </a:spcBef>
            </a:pPr>
            <a:r>
              <a:rPr lang="ru-RU" sz="2000" b="1" dirty="0" smtClean="0"/>
              <a:t>Витамин B1 </a:t>
            </a:r>
            <a:r>
              <a:rPr lang="ru-RU" sz="2000" dirty="0" smtClean="0"/>
              <a:t>— находится в рисе, овощах, птице. Он укрепляет нервную систему, память, улучшает пищеварение. </a:t>
            </a:r>
          </a:p>
          <a:p>
            <a:pPr>
              <a:spcBef>
                <a:spcPts val="0"/>
              </a:spcBef>
            </a:pPr>
            <a:r>
              <a:rPr lang="ru-RU" sz="2000" b="1" dirty="0" smtClean="0"/>
              <a:t>Витамин B2 </a:t>
            </a:r>
            <a:r>
              <a:rPr lang="ru-RU" sz="2000" dirty="0" smtClean="0"/>
              <a:t>— находится в молоке, яйцах, брокколи. Он укрепляет волосы, ногти, положительно влияет на состояние нервов. </a:t>
            </a:r>
          </a:p>
          <a:p>
            <a:pPr>
              <a:spcBef>
                <a:spcPts val="0"/>
              </a:spcBef>
            </a:pPr>
            <a:r>
              <a:rPr lang="ru-RU" sz="2000" b="1" dirty="0" smtClean="0"/>
              <a:t>Витамин РР </a:t>
            </a:r>
            <a:r>
              <a:rPr lang="ru-RU" sz="2000" dirty="0" smtClean="0"/>
              <a:t>— в хлебе из грубого помола, рыбе, орехах, овощах, мясе, сушеных грибах, регулирует кровообращение и уровень холестерина. </a:t>
            </a:r>
          </a:p>
          <a:p>
            <a:pPr>
              <a:spcBef>
                <a:spcPts val="0"/>
              </a:spcBef>
            </a:pPr>
            <a:r>
              <a:rPr lang="ru-RU" sz="2000" b="1" dirty="0" smtClean="0"/>
              <a:t>Витамин В6 </a:t>
            </a:r>
            <a:r>
              <a:rPr lang="ru-RU" sz="2000" dirty="0" smtClean="0"/>
              <a:t>— в цельном зерне, яичном желтке, пивных дрожжах, фасоли. Благотворно влияет на функции нервной системы, печени, кроветворение. </a:t>
            </a:r>
          </a:p>
          <a:p>
            <a:pPr>
              <a:spcBef>
                <a:spcPts val="0"/>
              </a:spcBef>
            </a:pPr>
            <a:r>
              <a:rPr lang="ru-RU" sz="2000" b="1" dirty="0" smtClean="0"/>
              <a:t>Пантотеновая кислота </a:t>
            </a:r>
            <a:r>
              <a:rPr lang="ru-RU" sz="2000" dirty="0" smtClean="0"/>
              <a:t>— в фасоли, цветной капусте, яичных желтках, мясе, регулирует функции нервной системы и двигательную функцию кишечника. </a:t>
            </a:r>
          </a:p>
          <a:p>
            <a:pPr>
              <a:spcBef>
                <a:spcPts val="0"/>
              </a:spcBef>
            </a:pPr>
            <a:r>
              <a:rPr lang="ru-RU" sz="2000" b="1" dirty="0" smtClean="0"/>
              <a:t>Витамин B12 </a:t>
            </a:r>
            <a:r>
              <a:rPr lang="ru-RU" sz="2000" dirty="0" smtClean="0"/>
              <a:t>— в мясе, сыре, продуктах моря, способствует кроветворению, стимулирует рост, благоприятно влияет на состояние центральной и периферической нервной системы. </a:t>
            </a:r>
          </a:p>
          <a:p>
            <a:pPr>
              <a:spcBef>
                <a:spcPts val="0"/>
              </a:spcBef>
            </a:pPr>
            <a:r>
              <a:rPr lang="ru-RU" sz="2000" b="1" dirty="0" err="1" smtClean="0"/>
              <a:t>Фолиевая</a:t>
            </a:r>
            <a:r>
              <a:rPr lang="ru-RU" sz="2000" b="1" dirty="0" smtClean="0"/>
              <a:t> кислота </a:t>
            </a:r>
            <a:r>
              <a:rPr lang="ru-RU" sz="2000" dirty="0" smtClean="0"/>
              <a:t>— в савойской капусте, шпинате, зеленом горошке, необходима для роста и нормального кроветворения.</a:t>
            </a:r>
            <a:endParaRPr lang="ru-RU" sz="2000" dirty="0"/>
          </a:p>
        </p:txBody>
      </p:sp>
    </p:spTree>
  </p:cSld>
  <p:clrMapOvr>
    <a:masterClrMapping/>
  </p:clrMapOvr>
  <p:transition spd="med" advClick="0" advTm="39765">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70000" lnSpcReduction="20000"/>
          </a:bodyPr>
          <a:lstStyle/>
          <a:p>
            <a:r>
              <a:rPr lang="ru-RU" b="1" dirty="0" smtClean="0"/>
              <a:t>Биотин</a:t>
            </a:r>
            <a:r>
              <a:rPr lang="ru-RU" dirty="0" smtClean="0"/>
              <a:t> — в яичном желтке, помидорах, неочищенном рисе, соевых бобах, влияет на состояние кожи, волос, ногтей и регулирует уровень сахара в крови. </a:t>
            </a:r>
          </a:p>
          <a:p>
            <a:endParaRPr lang="ru-RU" dirty="0" smtClean="0"/>
          </a:p>
          <a:p>
            <a:r>
              <a:rPr lang="ru-RU" b="1" dirty="0" smtClean="0"/>
              <a:t>Витамин С </a:t>
            </a:r>
            <a:r>
              <a:rPr lang="ru-RU" dirty="0" smtClean="0"/>
              <a:t>— в шиповнике, сладком перце, черной смородине, облепихе, полезен для иммунной системы, соединительной ткани, костей, способствует заживлению ран. </a:t>
            </a:r>
          </a:p>
          <a:p>
            <a:endParaRPr lang="ru-RU" dirty="0" smtClean="0"/>
          </a:p>
          <a:p>
            <a:r>
              <a:rPr lang="ru-RU" b="1" dirty="0" smtClean="0"/>
              <a:t>Витамин D </a:t>
            </a:r>
            <a:r>
              <a:rPr lang="ru-RU" dirty="0" smtClean="0"/>
              <a:t>— в печени рыб, икре, яйцах, укрепляет кости и зубы. </a:t>
            </a:r>
          </a:p>
          <a:p>
            <a:endParaRPr lang="ru-RU" dirty="0" smtClean="0"/>
          </a:p>
          <a:p>
            <a:r>
              <a:rPr lang="ru-RU" b="1" dirty="0" smtClean="0"/>
              <a:t>Витамин Е </a:t>
            </a:r>
            <a:r>
              <a:rPr lang="ru-RU" dirty="0" smtClean="0"/>
              <a:t>— в орехах и растительных маслах, защищает клетки от свободных радикалов, влияет на функции половых и эндокринных желез, замедляет старение. </a:t>
            </a:r>
          </a:p>
          <a:p>
            <a:endParaRPr lang="ru-RU" dirty="0" smtClean="0"/>
          </a:p>
          <a:p>
            <a:r>
              <a:rPr lang="ru-RU" b="1" dirty="0" smtClean="0"/>
              <a:t>Витамин К </a:t>
            </a:r>
            <a:r>
              <a:rPr lang="ru-RU" dirty="0" smtClean="0"/>
              <a:t>— в шпинате, салате, кабачках и белокочанной капусте, регулирует свертываемость крови.</a:t>
            </a:r>
            <a:endParaRPr lang="ru-RU" dirty="0"/>
          </a:p>
        </p:txBody>
      </p:sp>
    </p:spTree>
  </p:cSld>
  <p:clrMapOvr>
    <a:masterClrMapping/>
  </p:clrMapOvr>
  <p:transition spd="med" advClick="0" advTm="25265">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Что же такое здоровое питание?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500174"/>
            <a:ext cx="8229600" cy="4525963"/>
          </a:xfrm>
        </p:spPr>
        <p:txBody>
          <a:bodyPr>
            <a:normAutofit fontScale="92500" lnSpcReduction="20000"/>
          </a:bodyPr>
          <a:lstStyle/>
          <a:p>
            <a:r>
              <a:rPr lang="ru-RU" dirty="0" smtClean="0"/>
              <a:t>Здоровое — это питание, обеспечивающее рост, нормальное развитие и жизнедеятельность человека, способствующее укреплению его здоровья и профилактике заболеваний. Соблюдение правил здорового питания в сочетании с регулярными физическими упражнениями сокращает риск хронических заболеваний и расстройств, таких как ожирение, </a:t>
            </a:r>
            <a:r>
              <a:rPr lang="ru-RU" dirty="0" err="1" smtClean="0"/>
              <a:t>сердечно-сосудистые</a:t>
            </a:r>
            <a:r>
              <a:rPr lang="ru-RU" dirty="0" smtClean="0"/>
              <a:t> заболевания, диабет, повышенное давление и рак.</a:t>
            </a:r>
            <a:endParaRPr lang="ru-RU" dirty="0"/>
          </a:p>
        </p:txBody>
      </p:sp>
    </p:spTree>
  </p:cSld>
  <p:clrMapOvr>
    <a:masterClrMapping/>
  </p:clrMapOvr>
  <p:transition spd="med" advClick="0" advTm="17453">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600200"/>
            <a:ext cx="8229600" cy="3046988"/>
          </a:xfrm>
          <a:prstGeom prst="rect">
            <a:avLst/>
          </a:prstGeom>
        </p:spPr>
        <p:txBody>
          <a:bodyPr>
            <a:spAutoFit/>
          </a:bodyPr>
          <a:lstStyle/>
          <a:p>
            <a:r>
              <a:rPr lang="ru-RU" dirty="0" smtClean="0"/>
              <a:t>Повышенная потребность в витаминах наблюдается у спортсменов, курильщиков, тех, кто часто потребляет алкоголь, беременных, подростков, пожилых, а также у людей, находящихся в стрессовой ситуации.</a:t>
            </a:r>
            <a:endParaRPr lang="ru-RU" dirty="0"/>
          </a:p>
        </p:txBody>
      </p:sp>
      <p:pic>
        <p:nvPicPr>
          <p:cNvPr id="5" name="Рисунок 4"/>
          <p:cNvPicPr>
            <a:picLocks noChangeAspect="1" noChangeArrowheads="1"/>
          </p:cNvPicPr>
          <p:nvPr/>
        </p:nvPicPr>
        <p:blipFill>
          <a:blip r:embed="rId2"/>
          <a:srcRect/>
          <a:stretch>
            <a:fillRect/>
          </a:stretch>
        </p:blipFill>
        <p:spPr bwMode="auto">
          <a:xfrm>
            <a:off x="5572132" y="4357694"/>
            <a:ext cx="3214688" cy="1905000"/>
          </a:xfrm>
          <a:prstGeom prst="rect">
            <a:avLst/>
          </a:prstGeom>
          <a:noFill/>
          <a:ln w="9525">
            <a:noFill/>
            <a:miter lim="800000"/>
            <a:headEnd/>
            <a:tailEnd/>
          </a:ln>
        </p:spPr>
      </p:pic>
    </p:spTree>
  </p:cSld>
  <p:clrMapOvr>
    <a:masterClrMapping/>
  </p:clrMapOvr>
  <p:transition spd="med" advClick="0" advTm="7234">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Что нужно знать о здоровом питании</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t>     В наше время все больше и больше людей становятся приверженцами здорового образа жизни и здорового питания. Загрязнение окружающей среды, выхолощенные почвы, стрессы и нервное напряжения увеличивают процент риска получить массу всевозможных заболеваний и намного сократить жизнь человечества. А если сюда добавить то, как мы  и чем питаемся становится понятным, почему много людей не доживают до пенсионного возраста, а если и доживают, то с целым букетом проблем и болячек. Уже давно было доказано, что продолжительность и качество жизни на 60% зависит от того как мы живем и чем питаемся.</a:t>
            </a:r>
            <a:endParaRPr lang="ru-RU" dirty="0"/>
          </a:p>
        </p:txBody>
      </p:sp>
    </p:spTree>
  </p:cSld>
  <p:clrMapOvr>
    <a:masterClrMapping/>
  </p:clrMapOvr>
  <p:transition spd="med" advClick="0" advTm="23359">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Каким должно быть здоровое питание?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20000"/>
          </a:bodyPr>
          <a:lstStyle/>
          <a:p>
            <a:pPr>
              <a:buNone/>
            </a:pPr>
            <a:r>
              <a:rPr lang="ru-RU" dirty="0" smtClean="0"/>
              <a:t>     Прежде всего - это огромное разнообразие продуктов. Для здорового питания каждый день вы должны включать в свой дневной рацион все дары природы, все что доступно на данный момент.</a:t>
            </a:r>
          </a:p>
          <a:p>
            <a:pPr>
              <a:buNone/>
            </a:pPr>
            <a:r>
              <a:rPr lang="ru-RU" dirty="0" smtClean="0"/>
              <a:t>     Однозначно утверждать, что один какой-то продукт полезный, а другой вредный — нельзя. Химический состав каждого из них - уникален. Каждый продукт несет в организм, только ему присущие пищевые и биологически активные вещества. Очень часто один продукт дополняет другой и таким образом решается задача обеспечения организма полезными веществами, витаминами и микроэлементами.</a:t>
            </a:r>
            <a:endParaRPr lang="ru-RU" dirty="0"/>
          </a:p>
        </p:txBody>
      </p:sp>
    </p:spTree>
  </p:cSld>
  <p:clrMapOvr>
    <a:masterClrMapping/>
  </p:clrMapOvr>
  <p:transition spd="med" advClick="0" advTm="23032">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401080" cy="5483245"/>
          </a:xfrm>
        </p:spPr>
        <p:txBody>
          <a:bodyPr>
            <a:normAutofit/>
          </a:bodyPr>
          <a:lstStyle/>
          <a:p>
            <a:pPr>
              <a:buNone/>
            </a:pPr>
            <a:r>
              <a:rPr lang="ru-RU" dirty="0" smtClean="0"/>
              <a:t>    Самое главное в организации здорового и правильного питания — это баланс между калориями которые вы потребляете, и энергией, которую  организм расходует на все свои функции.</a:t>
            </a:r>
          </a:p>
          <a:p>
            <a:pPr>
              <a:buNone/>
            </a:pPr>
            <a:r>
              <a:rPr lang="ru-RU" dirty="0" smtClean="0"/>
              <a:t>    Если этот баланс не соблюдается, и калорийность пищи значительно превышает расход энергии, естественно, что все лишние калории оседают на талии и боках.</a:t>
            </a:r>
            <a:endParaRPr lang="ru-RU" dirty="0"/>
          </a:p>
        </p:txBody>
      </p:sp>
    </p:spTree>
  </p:cSld>
  <p:clrMapOvr>
    <a:masterClrMapping/>
  </p:clrMapOvr>
  <p:transition spd="med" advClick="0" advTm="14328">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543956" cy="6126163"/>
          </a:xfrm>
        </p:spPr>
        <p:txBody>
          <a:bodyPr>
            <a:normAutofit fontScale="85000" lnSpcReduction="20000"/>
          </a:bodyPr>
          <a:lstStyle/>
          <a:p>
            <a:pPr>
              <a:buNone/>
            </a:pPr>
            <a:r>
              <a:rPr lang="ru-RU" dirty="0" smtClean="0"/>
              <a:t>    Важным является также в каком количестве организм получает жиры, белки, углеводы и витамины. Все они призваны выполнять важные  функции жизнедеятельности организма и нехватка даже одного, вышеперечисленного ингредиента в вашем рационе, чревато серьезными нарушениями всего организма в целом. </a:t>
            </a:r>
          </a:p>
          <a:p>
            <a:pPr>
              <a:buNone/>
            </a:pPr>
            <a:r>
              <a:rPr lang="ru-RU" dirty="0" smtClean="0"/>
              <a:t>    Суточный рацион человека, по своему химическому составу должен соответствовать  физиологическим потребностям организма в важных питательных веществах. Значит, чем разнообразнее ваше питание, тем больше биологически активных веществ будет поступать с пищей в ваш организм.</a:t>
            </a:r>
          </a:p>
          <a:p>
            <a:endParaRPr lang="ru-RU" dirty="0" smtClean="0"/>
          </a:p>
          <a:p>
            <a:pPr>
              <a:buNone/>
            </a:pPr>
            <a:r>
              <a:rPr lang="ru-RU" dirty="0" smtClean="0"/>
              <a:t>    Кроме этого существует целый ряд правил здорового питания. Все они важны и необходимы, а соблюдение их — залог вашего здоровья и стройности.</a:t>
            </a:r>
            <a:endParaRPr lang="ru-RU" dirty="0"/>
          </a:p>
        </p:txBody>
      </p:sp>
    </p:spTree>
  </p:cSld>
  <p:clrMapOvr>
    <a:masterClrMapping/>
  </p:clrMapOvr>
  <p:transition spd="med" advTm="22672">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Вот эти 10 правил здорового питания</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20000"/>
          </a:bodyPr>
          <a:lstStyle/>
          <a:p>
            <a:pPr>
              <a:buNone/>
            </a:pPr>
            <a:r>
              <a:rPr lang="ru-RU" sz="3500" b="1" dirty="0" smtClean="0">
                <a:effectLst>
                  <a:outerShdw blurRad="38100" dist="38100" dir="2700000" algn="tl">
                    <a:srgbClr val="000000">
                      <a:alpha val="43137"/>
                    </a:srgbClr>
                  </a:outerShdw>
                </a:effectLst>
              </a:rPr>
              <a:t>Правило первое</a:t>
            </a:r>
          </a:p>
          <a:p>
            <a:pPr>
              <a:buNone/>
            </a:pPr>
            <a:r>
              <a:rPr lang="ru-RU" b="1" i="1" dirty="0" smtClean="0"/>
              <a:t>Питайтесь регулярно</a:t>
            </a:r>
            <a:r>
              <a:rPr lang="ru-RU" dirty="0" smtClean="0"/>
              <a:t>. </a:t>
            </a:r>
          </a:p>
          <a:p>
            <a:pPr>
              <a:buNone/>
            </a:pPr>
            <a:r>
              <a:rPr lang="ru-RU" dirty="0" smtClean="0"/>
              <a:t>    Пусть ваш рацион будет состоять не из двух, трёх приёмов пищи, а из пяти, шести. Главное, чтобы они были не большими по количеству съедаемого, а интервалы между каждыми такими приемами составляли примерно 2 - 2.5 часа. Пропуская или делая большие перерывы, вы вызываете сильное и неконтролируемое чувство голода, которое потом ничем нельзя заглушить.</a:t>
            </a:r>
            <a:endParaRPr lang="ru-RU" dirty="0"/>
          </a:p>
        </p:txBody>
      </p:sp>
    </p:spTree>
  </p:cSld>
  <p:clrMapOvr>
    <a:masterClrMapping/>
  </p:clrMapOvr>
  <p:transition spd="med" advTm="14562">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второе</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pPr>
              <a:buNone/>
            </a:pPr>
            <a:r>
              <a:rPr lang="ru-RU" b="1" i="1" dirty="0" smtClean="0"/>
              <a:t>Никогда не пропускайте завтраки</a:t>
            </a:r>
            <a:r>
              <a:rPr lang="ru-RU" b="1" dirty="0" smtClean="0"/>
              <a:t>. </a:t>
            </a:r>
          </a:p>
          <a:p>
            <a:pPr>
              <a:buNone/>
            </a:pPr>
            <a:r>
              <a:rPr lang="ru-RU" dirty="0" smtClean="0"/>
              <a:t>    Завтрак - самый важный прием пищи в течении дня. Организму нужна подзарядка энергией для запуска обмена веществ и завтрак призван выполнять эту функцию.  Кроме того, завтракая мы затем в течении дня потребляем меньше жирной и калорийной пищи.</a:t>
            </a:r>
            <a:endParaRPr lang="ru-RU" dirty="0"/>
          </a:p>
        </p:txBody>
      </p:sp>
    </p:spTree>
  </p:cSld>
  <p:clrMapOvr>
    <a:masterClrMapping/>
  </p:clrMapOvr>
  <p:transition spd="med" advClick="0" advTm="12828">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Правило третье</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lnSpcReduction="10000"/>
          </a:bodyPr>
          <a:lstStyle/>
          <a:p>
            <a:pPr>
              <a:buNone/>
            </a:pPr>
            <a:r>
              <a:rPr lang="ru-RU" b="1" i="1" dirty="0" smtClean="0"/>
              <a:t>Ешьте больше фруктов и овощей. </a:t>
            </a:r>
          </a:p>
          <a:p>
            <a:pPr>
              <a:buNone/>
            </a:pPr>
            <a:r>
              <a:rPr lang="ru-RU" dirty="0" smtClean="0"/>
              <a:t>    Дневной рацион должен включать от 3 до 5 порций овощей и от 2 до 4 порций фруктов. Одна порция соответствует 1 среднему яблоку, банану или апельсину или 1/2 чашке порезанных фруктов или овощей. Большее предпочтение отдавайте овощам, содержание сахарозы в них меньше чем в фруктах.</a:t>
            </a:r>
            <a:endParaRPr lang="ru-RU" dirty="0"/>
          </a:p>
        </p:txBody>
      </p:sp>
    </p:spTree>
  </p:cSld>
  <p:clrMapOvr>
    <a:masterClrMapping/>
  </p:clrMapOvr>
  <p:transition spd="med" advClick="0" advTm="12672">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1403</Words>
  <PresentationFormat>Экран (4:3)</PresentationFormat>
  <Paragraphs>68</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Здоровое питание</vt:lpstr>
      <vt:lpstr>Что же такое здоровое питание?</vt:lpstr>
      <vt:lpstr>Что нужно знать о здоровом питании</vt:lpstr>
      <vt:lpstr>Каким должно быть здоровое питание?</vt:lpstr>
      <vt:lpstr>Слайд 5</vt:lpstr>
      <vt:lpstr>Слайд 6</vt:lpstr>
      <vt:lpstr>Вот эти 10 правил здорового питания</vt:lpstr>
      <vt:lpstr>Правило второе </vt:lpstr>
      <vt:lpstr>Правило третье </vt:lpstr>
      <vt:lpstr>Правило четвертое </vt:lpstr>
      <vt:lpstr>Правило пятое </vt:lpstr>
      <vt:lpstr>Правило шестое </vt:lpstr>
      <vt:lpstr>Правило седьмое </vt:lpstr>
      <vt:lpstr>Правило восьмое  </vt:lpstr>
      <vt:lpstr>Правило девятое </vt:lpstr>
      <vt:lpstr>Правило десятое </vt:lpstr>
      <vt:lpstr>Витамины</vt:lpstr>
      <vt:lpstr>Все витамины</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Здоровое питание</dc:title>
  <cp:lastModifiedBy>User</cp:lastModifiedBy>
  <cp:revision>19</cp:revision>
  <dcterms:modified xsi:type="dcterms:W3CDTF">2013-10-01T08:04:03Z</dcterms:modified>
</cp:coreProperties>
</file>